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45"/>
  </p:notesMasterIdLst>
  <p:sldIdLst>
    <p:sldId id="446" r:id="rId2"/>
    <p:sldId id="476" r:id="rId3"/>
    <p:sldId id="517" r:id="rId4"/>
    <p:sldId id="518" r:id="rId5"/>
    <p:sldId id="497" r:id="rId6"/>
    <p:sldId id="482" r:id="rId7"/>
    <p:sldId id="546" r:id="rId8"/>
    <p:sldId id="548" r:id="rId9"/>
    <p:sldId id="550" r:id="rId10"/>
    <p:sldId id="526" r:id="rId11"/>
    <p:sldId id="528" r:id="rId12"/>
    <p:sldId id="529" r:id="rId13"/>
    <p:sldId id="539" r:id="rId14"/>
    <p:sldId id="544" r:id="rId15"/>
    <p:sldId id="516" r:id="rId16"/>
    <p:sldId id="471" r:id="rId17"/>
    <p:sldId id="468" r:id="rId18"/>
    <p:sldId id="493" r:id="rId19"/>
    <p:sldId id="470" r:id="rId20"/>
    <p:sldId id="463" r:id="rId21"/>
    <p:sldId id="541" r:id="rId22"/>
    <p:sldId id="472" r:id="rId23"/>
    <p:sldId id="477" r:id="rId24"/>
    <p:sldId id="525" r:id="rId25"/>
    <p:sldId id="478" r:id="rId26"/>
    <p:sldId id="479" r:id="rId27"/>
    <p:sldId id="480" r:id="rId28"/>
    <p:sldId id="524" r:id="rId29"/>
    <p:sldId id="500" r:id="rId30"/>
    <p:sldId id="494" r:id="rId31"/>
    <p:sldId id="496" r:id="rId32"/>
    <p:sldId id="490" r:id="rId33"/>
    <p:sldId id="491" r:id="rId34"/>
    <p:sldId id="485" r:id="rId35"/>
    <p:sldId id="486" r:id="rId36"/>
    <p:sldId id="488" r:id="rId37"/>
    <p:sldId id="483" r:id="rId38"/>
    <p:sldId id="540" r:id="rId39"/>
    <p:sldId id="511" r:id="rId40"/>
    <p:sldId id="504" r:id="rId41"/>
    <p:sldId id="505" r:id="rId42"/>
    <p:sldId id="508" r:id="rId43"/>
    <p:sldId id="543" r:id="rId4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717" autoAdjust="0"/>
  </p:normalViewPr>
  <p:slideViewPr>
    <p:cSldViewPr>
      <p:cViewPr>
        <p:scale>
          <a:sx n="86" d="100"/>
          <a:sy n="86" d="100"/>
        </p:scale>
        <p:origin x="-720" y="-5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600"/>
    </p:cViewPr>
  </p:sorter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60D7A-789D-4CE3-89B7-B3210FDE4FF5}" type="datetimeFigureOut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D7C84-C28C-4F9A-AB4C-DEDA820360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216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7C84-C28C-4F9A-AB4C-DEDA82036046}" type="slidenum">
              <a:rPr lang="ru-RU" smtClean="0"/>
              <a:pPr/>
              <a:t>44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11E3-ECE5-422C-92E5-4C98399ECAC6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2139-C4B7-4392-A68F-B8FA3B753DE5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8A3FB-FF48-4F71-9710-4A395AA3810F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798D-9315-470F-9F49-DCD577A3046C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3BE7-D032-4909-B6F5-C3ABA3CC45FB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E367-77A1-4BFA-A7E1-A528507EE84D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5622-2F7B-442C-8DCE-21640007D599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79AA-B94E-450F-A86F-B0F9C3B409C2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D2658-DE45-4194-B46C-054257FAFC60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F139-7AD0-4BE5-B37E-A4333B50715C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06D9-36FE-481A-8529-EF1CF7364ED8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47234-2F94-4601-A5C2-B705A3F8F5CC}" type="datetime1">
              <a:rPr lang="ru-RU" smtClean="0"/>
              <a:pPr/>
              <a:t>18.09.2017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4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426" y="19591"/>
            <a:ext cx="9983426" cy="686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676636" y="365126"/>
            <a:ext cx="77714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66479" y="1772816"/>
            <a:ext cx="9439049" cy="2088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             </a:t>
            </a:r>
          </a:p>
          <a:p>
            <a:pPr>
              <a:lnSpc>
                <a:spcPct val="200000"/>
              </a:lnSpc>
            </a:pPr>
            <a:r>
              <a:rPr lang="ru-RU" sz="3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«Лучшая инновационная практика в муниципальном управлении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Black" pitchFamily="50" charset="-52"/>
                <a:cs typeface="Times New Roman" pitchFamily="18" charset="0"/>
              </a:rPr>
              <a:t>»</a:t>
            </a:r>
          </a:p>
          <a:p>
            <a:endParaRPr lang="ru-RU" sz="2500" b="1" dirty="0" smtClean="0">
              <a:solidFill>
                <a:srgbClr val="0070C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0632" y="548680"/>
            <a:ext cx="74108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МУНИЦИПАЛЬНОЕ ОБРАЗОВАНИЕ</a:t>
            </a:r>
          </a:p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ГОРОД-ГЕРОЙ НОВОРОССИЙСК</a:t>
            </a:r>
          </a:p>
        </p:txBody>
      </p:sp>
      <p:pic>
        <p:nvPicPr>
          <p:cNvPr id="56321" name="Picture 1" descr="C:\Users\User\Desktop\ЛУЧШ. МУН. ПР\ФОТО\ФОТО город 2017\image 10).jpg"/>
          <p:cNvPicPr>
            <a:picLocks noChangeAspect="1" noChangeArrowheads="1"/>
          </p:cNvPicPr>
          <p:nvPr/>
        </p:nvPicPr>
        <p:blipFill>
          <a:blip r:embed="rId4" cstate="print"/>
          <a:srcRect t="31877" b="26706"/>
          <a:stretch>
            <a:fillRect/>
          </a:stretch>
        </p:blipFill>
        <p:spPr bwMode="auto">
          <a:xfrm>
            <a:off x="272480" y="4149080"/>
            <a:ext cx="9144000" cy="2526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03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87" y="0"/>
            <a:ext cx="9926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смотра-конкурса среди Координационных Советов городских округов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Совет округа №14 Восточного внутригородского района председатель –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Н. С.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Костюченко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депутат городской Думы С. Е. Санников</a:t>
            </a:r>
            <a:endParaRPr lang="ru-RU" sz="1800" dirty="0"/>
          </a:p>
        </p:txBody>
      </p:sp>
      <p:pic>
        <p:nvPicPr>
          <p:cNvPr id="4" name="Picture 4" descr="C:\Users\PK\Desktop\фото ДЛЯ СЛАЙДОВ\Фото\2011-07-27_17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6656" y="1628800"/>
            <a:ext cx="6234378" cy="376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9057456" y="6356351"/>
            <a:ext cx="576064" cy="365125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7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87" y="0"/>
            <a:ext cx="9926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смотра-конкурса среди Координационных Советов сельских  округов -ТОС №55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п. Владимировка Гайдукского сельского округа Новороссийского внутригородского района, председатель З.И. Давыдова.</a:t>
            </a:r>
            <a:endParaRPr lang="ru-RU" sz="1800" dirty="0"/>
          </a:p>
        </p:txBody>
      </p:sp>
      <p:pic>
        <p:nvPicPr>
          <p:cNvPr id="6" name="Picture 7" descr="F:\Фото\Фото0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524" y="1700215"/>
            <a:ext cx="3346171" cy="194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:\Фото\P6030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2524" y="3861048"/>
            <a:ext cx="3593962" cy="2016224"/>
          </a:xfrm>
          <a:prstGeom prst="rect">
            <a:avLst/>
          </a:prstGeom>
          <a:noFill/>
        </p:spPr>
      </p:pic>
      <p:pic>
        <p:nvPicPr>
          <p:cNvPr id="8" name="Picture 6" descr="F:\Фото\Изображение 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63" y="1844824"/>
            <a:ext cx="488157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129464" y="623731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13034" y="33967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87" y="0"/>
            <a:ext cx="9926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смотра-конкурса среди Координационных Советов свыше одной тысячи жителей ТОС №104 Южного района, председатель – Е.А. Сотникова</a:t>
            </a:r>
            <a:endParaRPr lang="ru-RU" sz="1800" dirty="0"/>
          </a:p>
        </p:txBody>
      </p:sp>
      <p:pic>
        <p:nvPicPr>
          <p:cNvPr id="4" name="Содержимое 3" descr="DSC000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4488" y="1605831"/>
            <a:ext cx="3096344" cy="2279538"/>
          </a:xfrm>
          <a:prstGeom prst="rect">
            <a:avLst/>
          </a:prstGeom>
        </p:spPr>
      </p:pic>
      <p:pic>
        <p:nvPicPr>
          <p:cNvPr id="6" name="Содержимое 5" descr="DSC000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2721" y="3140968"/>
            <a:ext cx="33843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5" descr="DSC0067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497" y="4941168"/>
            <a:ext cx="3528392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PK\Desktop\фото ДЛЯ СЛАЙДОВ\сотникова\SAM_2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3160" y="1340768"/>
            <a:ext cx="3241114" cy="46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60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02157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 flipH="1" flipV="1">
            <a:off x="9273480" y="6165304"/>
            <a:ext cx="405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</a:t>
            </a:r>
            <a:endParaRPr lang="ru-RU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87" y="0"/>
            <a:ext cx="9926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смотра-конкурса среди  Координационных Советов населенных пунктов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Совет - с.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Натухаевская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председатель Совета Т.Н. </a:t>
            </a:r>
            <a:endParaRPr lang="ru-RU" sz="1800" dirty="0"/>
          </a:p>
        </p:txBody>
      </p:sp>
      <p:pic>
        <p:nvPicPr>
          <p:cNvPr id="9" name="Picture 5" descr="F:\Фото\DSCN2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64" y="4005064"/>
            <a:ext cx="2771229" cy="258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:\Фото\IMG_5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936776" y="1844824"/>
            <a:ext cx="3094779" cy="4307815"/>
          </a:xfrm>
          <a:prstGeom prst="rect">
            <a:avLst/>
          </a:prstGeom>
          <a:noFill/>
        </p:spPr>
      </p:pic>
      <p:pic>
        <p:nvPicPr>
          <p:cNvPr id="53250" name="Picture 2" descr="C:\Users\User\Desktop\2017 ФЕТИСОВА\ФОТО 2\ФОТО ВСЕХ РАЙОНОВ ТОСы\Праздник Новороссийского района\DSC_32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56792"/>
            <a:ext cx="2936776" cy="2088232"/>
          </a:xfrm>
          <a:prstGeom prst="rect">
            <a:avLst/>
          </a:prstGeom>
          <a:noFill/>
        </p:spPr>
      </p:pic>
      <p:pic>
        <p:nvPicPr>
          <p:cNvPr id="53251" name="Picture 3" descr="C:\Users\User\Desktop\2017 ФЕТИСОВА\ФОТО 2\ФОТО ВСЕХ РАЙОНОВ ТОСы\Праздник Новороссийского района\DSC_31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128" y="1556792"/>
            <a:ext cx="3168352" cy="2101000"/>
          </a:xfrm>
          <a:prstGeom prst="rect">
            <a:avLst/>
          </a:prstGeom>
          <a:noFill/>
        </p:spPr>
      </p:pic>
      <p:pic>
        <p:nvPicPr>
          <p:cNvPr id="53252" name="Picture 4" descr="C:\Users\User\Desktop\2017 ФЕТИСОВА\ФОТО 2\ФОТО ВСЕХ РАЙОНОВ ТОСы\Праздник Новороссийского района\DSC_3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5981" y="3933056"/>
            <a:ext cx="3366278" cy="223224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 flipH="1">
            <a:off x="9273480" y="6237312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10</a:t>
            </a:r>
            <a:endParaRPr lang="ru-RU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87" y="0"/>
            <a:ext cx="9926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смотра-конкурса среди Координационных Советов в номинации №За лучшую организацию культурно-массовой,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социальной работы» председатель ТОС№ 8 Восточного внутригородского  района – С.Т.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Бордюг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pic>
        <p:nvPicPr>
          <p:cNvPr id="11" name="Picture 4" descr="C:\Users\PK\Desktop\фото ДЛЯ СЛАЙДОВ\Фото\2011-07-27_170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344" y="1700214"/>
            <a:ext cx="2399110" cy="2014537"/>
          </a:xfrm>
          <a:prstGeom prst="rect">
            <a:avLst/>
          </a:prstGeom>
          <a:noFill/>
        </p:spPr>
      </p:pic>
      <p:pic>
        <p:nvPicPr>
          <p:cNvPr id="12" name="Picture 6" descr="F:\Фото\2011-07-28_101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4" y="3714751"/>
            <a:ext cx="2688456" cy="273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F:\Фото\2011-07-28_100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6776" y="2276872"/>
            <a:ext cx="358748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F:\Фото\2011-07-28_1009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1152" y="1628800"/>
            <a:ext cx="3170385" cy="26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F:\Фото\2011-07-28_1011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7136" y="4255016"/>
            <a:ext cx="2195884" cy="260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8625408" y="6237312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11</a:t>
            </a:r>
            <a:endParaRPr lang="ru-RU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905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96549" y="188640"/>
            <a:ext cx="8543925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Публичные слушания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участием Координационных Советов</a:t>
            </a:r>
          </a:p>
          <a:p>
            <a:pPr>
              <a:defRPr/>
            </a:pP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:\ОТОБРАННЫЕ ФОТО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4928" y="1450426"/>
            <a:ext cx="5140896" cy="35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ОТОБРАННЫЕ ФОТО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06" y="3395621"/>
            <a:ext cx="4056451" cy="28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247157" y="6341258"/>
            <a:ext cx="444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12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906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393006" y="142853"/>
            <a:ext cx="487564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4558" y="44624"/>
            <a:ext cx="86219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Заседания Координационных  Советов</a:t>
            </a:r>
            <a:endParaRPr lang="ru-RU" sz="3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:\ОТОБРАННЫЕ ФОТО\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016" y="692696"/>
            <a:ext cx="3641985" cy="252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5" cstate="print"/>
          <a:srcRect b="22752"/>
          <a:stretch>
            <a:fillRect/>
          </a:stretch>
        </p:blipFill>
        <p:spPr bwMode="auto">
          <a:xfrm>
            <a:off x="2216696" y="3717032"/>
            <a:ext cx="40393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9247157" y="6341258"/>
            <a:ext cx="444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13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6562" name="Picture 2" descr="C:\Users\User\Desktop\КОНКУРС НОВЫЙ\КС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569" y="836712"/>
            <a:ext cx="3600400" cy="2392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03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44624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«Народный контроль» - 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Общественного Совета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User\Рабочий стол\Новая папка1111\Народный контро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04" y="1700808"/>
            <a:ext cx="3328370" cy="23042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47157" y="6341258"/>
            <a:ext cx="444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14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896" y="3068960"/>
            <a:ext cx="4752734" cy="26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662523" y="-24340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Сходы  и собрания граждан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G:\сх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00808"/>
            <a:ext cx="3672408" cy="2542437"/>
          </a:xfrm>
          <a:prstGeom prst="rect">
            <a:avLst/>
          </a:prstGeom>
          <a:noFill/>
        </p:spPr>
      </p:pic>
      <p:pic>
        <p:nvPicPr>
          <p:cNvPr id="98305" name="Picture 1" descr="C:\Users\User\Desktop\ФОТО 2\ФОТО ВСЕХ РАЙОНОВ ТОСы\Праздник Балка и Стандарт\DSC_1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36" y="1700808"/>
            <a:ext cx="4160912" cy="2546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247157" y="6341258"/>
            <a:ext cx="444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15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5298" name="Picture 2" descr="D:\2016 Фетисова 2\ТОСЫ 2016 ГОД\ФОТО ТОС\фото\DSCN2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0832" y="4221088"/>
            <a:ext cx="288032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393006" y="142853"/>
            <a:ext cx="487564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29" name="Picture 1" descr="C:\Users\User\Desktop\ЛУЧШ. МУН. ПР\ФОТО\Южный\IMG_315d.4c495a637a979c781cdb32e510d691fb46.jpg"/>
          <p:cNvPicPr>
            <a:picLocks noChangeAspect="1" noChangeArrowheads="1"/>
          </p:cNvPicPr>
          <p:nvPr/>
        </p:nvPicPr>
        <p:blipFill>
          <a:blip r:embed="rId4" cstate="print"/>
          <a:srcRect t="12000"/>
          <a:stretch>
            <a:fillRect/>
          </a:stretch>
        </p:blipFill>
        <p:spPr bwMode="auto">
          <a:xfrm>
            <a:off x="4365753" y="1196752"/>
            <a:ext cx="5318773" cy="3456384"/>
          </a:xfrm>
          <a:prstGeom prst="rect">
            <a:avLst/>
          </a:prstGeom>
          <a:noFill/>
        </p:spPr>
      </p:pic>
      <p:pic>
        <p:nvPicPr>
          <p:cNvPr id="6" name="Picture 3" descr="H:\ОТОБРАННЫЕ ФОТО\53а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491" y="3198048"/>
            <a:ext cx="4766533" cy="32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98627" y="623010"/>
            <a:ext cx="80348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Всероссийская военно-патриотическая акция "Бескозырка»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47157" y="634125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16</a:t>
            </a:r>
          </a:p>
          <a:p>
            <a:pPr algn="ctr"/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3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6616" y="260648"/>
            <a:ext cx="76448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образования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 Новороссийск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Игорь Алексеевич Дяченко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312078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5841" name="Picture 1" descr="C:\Users\User\Desktop\2017 ФЕТИСОВА\ФОТО ТОС\Пятков\PR225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600" y="1772816"/>
            <a:ext cx="6141132" cy="4094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40979" y="1520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Праздники дворов – традиции КС внутригородских районов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ОТОБРАННЫЕ ФОТО\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1"/>
          <a:stretch>
            <a:fillRect/>
          </a:stretch>
        </p:blipFill>
        <p:spPr bwMode="auto">
          <a:xfrm>
            <a:off x="4953000" y="1196752"/>
            <a:ext cx="454876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47157" y="6341258"/>
            <a:ext cx="444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17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3490" name="Picture 2" descr="D:\2016 Фетисова 2\ТОСЫ 2016 ГОД\ФОТО ТОС\ФОТО 2\ФОТО ВСЕХ РАЙОНОВ ТОСы\Праздник двора в округе № 10\DSC_1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576" y="1340768"/>
            <a:ext cx="3816424" cy="2530749"/>
          </a:xfrm>
          <a:prstGeom prst="rect">
            <a:avLst/>
          </a:prstGeom>
          <a:noFill/>
        </p:spPr>
      </p:pic>
      <p:pic>
        <p:nvPicPr>
          <p:cNvPr id="63491" name="Picture 3" descr="C:\Users\User\Desktop\КОНКУРС НОВЫЙ\Праздник улиц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8584" y="3933056"/>
            <a:ext cx="3528392" cy="2073648"/>
          </a:xfrm>
          <a:prstGeom prst="rect">
            <a:avLst/>
          </a:prstGeom>
          <a:noFill/>
        </p:spPr>
      </p:pic>
      <p:pic>
        <p:nvPicPr>
          <p:cNvPr id="80897" name="Picture 1" descr="C:\Users\User\Desktop\2017 ФЕТИСОВА\ФОТО ТОС\ФОТО 2\ФОТО ВСЕХ РАЙОНОВ ТОСы\День защиты детей\Округ № 3\DSC_05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9064" y="4149080"/>
            <a:ext cx="3546734" cy="2351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40979" y="1520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Открытие летней площадки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47157" y="6341258"/>
            <a:ext cx="444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18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2466" name="Picture 2" descr="D:\2016 Фетисова 2\ТОСЫ 2016 ГОД\ФОТО ТОС\ФОТО 2\ФОТО ВСЕХ РАЙОНОВ ТОСы\Открытие летней площадки\DSC_0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2060848"/>
            <a:ext cx="4104456" cy="2721749"/>
          </a:xfrm>
          <a:prstGeom prst="rect">
            <a:avLst/>
          </a:prstGeom>
          <a:noFill/>
        </p:spPr>
      </p:pic>
      <p:pic>
        <p:nvPicPr>
          <p:cNvPr id="62467" name="Picture 3" descr="D:\2016 Фетисова 2\ТОСЫ 2016 ГОД\ФОТО ТОС\ФОТО 2\ФОТО ВСЕХ РАЙОНОВ ТОСы\Открытие летней площадки\DSC_0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4928" y="2852936"/>
            <a:ext cx="4306861" cy="2855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14" y="-27384"/>
            <a:ext cx="10505130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260648"/>
            <a:ext cx="8543925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Общественность и депутаты вместе на всех мероприятиях города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1" name="Picture 1" descr="C:\Users\User\Desktop\ФОРУМ НОВОРОССИЙСК 01.07.17\РАЙОНЫ\ЮР\IMG_6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048" y="1772816"/>
            <a:ext cx="4095457" cy="2520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633520" y="666936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2" descr="C:\Users\Novoros\Desktop\ФОТО от Станкевчи\Комсомол\DSC_01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544" y="1556793"/>
            <a:ext cx="3816424" cy="2544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2" name="Picture 2" descr="D:\2016 Фетисова 2\ТОСЫ 2016 ГОД\ФОТО ТОС\ФОТО 2\ФОТО ВСЕХ РАЙОНОВ ТОСы\Координационные советы\КС в округе № 18-2\DSC_1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5048" y="4293096"/>
            <a:ext cx="3744416" cy="2244249"/>
          </a:xfrm>
          <a:prstGeom prst="rect">
            <a:avLst/>
          </a:prstGeom>
          <a:noFill/>
        </p:spPr>
      </p:pic>
      <p:pic>
        <p:nvPicPr>
          <p:cNvPr id="78849" name="Picture 1" descr="C:\Users\User\Desktop\2017 ФЕТИСОВА\ФОТО ТОС\DSC_09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552" y="4149080"/>
            <a:ext cx="3816424" cy="2527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18541" y="44624"/>
            <a:ext cx="854392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Всекубанский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субботник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3" name="Picture 1" descr="C:\Users\User\Desktop\ЛУЧШ. МУН. ПР\фото для СЛАЙДОВ\image (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8931" y="908720"/>
            <a:ext cx="5382598" cy="3726414"/>
          </a:xfrm>
          <a:prstGeom prst="rect">
            <a:avLst/>
          </a:prstGeom>
          <a:noFill/>
        </p:spPr>
      </p:pic>
      <p:pic>
        <p:nvPicPr>
          <p:cNvPr id="38915" name="Picture 3" descr="http://admnvrsk.ru/media/images/2017/03/04/28942/DSC09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334365" y="-22133840"/>
            <a:ext cx="6944648" cy="3600000"/>
          </a:xfrm>
          <a:prstGeom prst="rect">
            <a:avLst/>
          </a:prstGeom>
          <a:noFill/>
        </p:spPr>
      </p:pic>
      <p:pic>
        <p:nvPicPr>
          <p:cNvPr id="38917" name="Picture 5" descr="http://admnvrsk.ru/media/images/2017/03/04/28942/DSC09759.JPG"/>
          <p:cNvPicPr>
            <a:picLocks noChangeAspect="1" noChangeArrowheads="1"/>
          </p:cNvPicPr>
          <p:nvPr/>
        </p:nvPicPr>
        <p:blipFill>
          <a:blip r:embed="rId5" cstate="print"/>
          <a:srcRect r="11260"/>
          <a:stretch>
            <a:fillRect/>
          </a:stretch>
        </p:blipFill>
        <p:spPr bwMode="auto">
          <a:xfrm>
            <a:off x="506506" y="3356992"/>
            <a:ext cx="5300498" cy="30963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72480" y="1916833"/>
            <a:ext cx="3900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Глава города Игорь Дяченко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генеральный директор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Черномортранснефть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Александр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Зленко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субботнике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29464" y="6237312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776536" y="404664"/>
            <a:ext cx="854392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субботниках!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http://admnvrsk.ru/media/images/2017/03/04/28942/DSC09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334365" y="-22133840"/>
            <a:ext cx="6944648" cy="3600000"/>
          </a:xfrm>
          <a:prstGeom prst="rect">
            <a:avLst/>
          </a:prstGeom>
          <a:noFill/>
        </p:spPr>
      </p:pic>
      <p:pic>
        <p:nvPicPr>
          <p:cNvPr id="103426" name="Picture 2" descr="http://www.novodar.ru/images/stories/7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072" y="1196752"/>
            <a:ext cx="3816424" cy="2544283"/>
          </a:xfrm>
          <a:prstGeom prst="rect">
            <a:avLst/>
          </a:prstGeom>
          <a:noFill/>
        </p:spPr>
      </p:pic>
      <p:pic>
        <p:nvPicPr>
          <p:cNvPr id="103428" name="Picture 4" descr="http://gorod-novoross.ru/news_foto/full/m-du4qeistw8hbg_n3z69pylr27kv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3080" y="3789040"/>
            <a:ext cx="3975598" cy="223224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21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Рисунок 5" descr="C:\Users\Мама\Desktop\МАРТ 2014\СУББОТНИК МАРТ\22.03.2014 субб фото\P1060381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072680" y="1124744"/>
            <a:ext cx="3136913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5" descr="IMG_57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472" y="3284984"/>
            <a:ext cx="3214710" cy="240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IMG_447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6776" y="450912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636" y="1196753"/>
            <a:ext cx="7800867" cy="480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840979" y="-24340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6050" y="11663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Возложение цветов на Площади Героев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22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5555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45612" y="11663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Секретари КС и председатели ТОС получают заслуженные награды по итогам года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C:\Users\User\Desktop\ФОТО ТОС\фото слай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032" y="1340768"/>
            <a:ext cx="3651112" cy="2448272"/>
          </a:xfrm>
          <a:prstGeom prst="rect">
            <a:avLst/>
          </a:prstGeom>
          <a:noFill/>
        </p:spPr>
      </p:pic>
      <p:pic>
        <p:nvPicPr>
          <p:cNvPr id="36867" name="Picture 3" descr="http://admnvrsk.ru/media/images/2015/12/29/10998/DSC_4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40" y="-11185525"/>
            <a:ext cx="5888235" cy="3600000"/>
          </a:xfrm>
          <a:prstGeom prst="rect">
            <a:avLst/>
          </a:prstGeom>
          <a:noFill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 l="10814" t="10205" r="13485"/>
          <a:stretch>
            <a:fillRect/>
          </a:stretch>
        </p:blipFill>
        <p:spPr bwMode="auto">
          <a:xfrm>
            <a:off x="5385048" y="3861048"/>
            <a:ext cx="3528392" cy="255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23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3729" name="Picture 1" descr="C:\Users\User\Desktop\2017 ФЕТИСОВА\ФОРУМЫ ГОРОДОВ\ФОРУМ НОВОРОССИЙСК 01.07.17\DSC_47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537" y="1340769"/>
            <a:ext cx="3744416" cy="2480068"/>
          </a:xfrm>
          <a:prstGeom prst="rect">
            <a:avLst/>
          </a:prstGeom>
          <a:noFill/>
        </p:spPr>
      </p:pic>
      <p:pic>
        <p:nvPicPr>
          <p:cNvPr id="73730" name="Picture 2" descr="C:\Users\User\Desktop\2017 ФЕТИСОВА\ФОРУМЫ ГОРОДОВ\ФОРУМ НОВОРОССИЙСК 01.07.17\DSC_47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520" y="3861048"/>
            <a:ext cx="3960440" cy="2333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5555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11663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Праздничные конкурсы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User\Desktop\2017 ФЕТИСОВА\ФОТО ТОС\фЕТИСОВОЙ\DSCN3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752" y="4005064"/>
            <a:ext cx="3240360" cy="22433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24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4275" name="Picture 3" descr="C:\Users\User\Desktop\2017 ФЕТИСОВА\СТЕНДЫ ТОС\05.04.17 ПОСЛЕДНИЕ СТЕНДЫ\ФОТО ТОС\фото конкурсы\IMG_8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992" y="1340768"/>
            <a:ext cx="3995936" cy="2996952"/>
          </a:xfrm>
          <a:prstGeom prst="rect">
            <a:avLst/>
          </a:prstGeom>
          <a:noFill/>
        </p:spPr>
      </p:pic>
      <p:pic>
        <p:nvPicPr>
          <p:cNvPr id="54276" name="Picture 4" descr="C:\Users\User\Desktop\2017 ФЕТИСОВА\СТЕНДЫ ТОС\05.04.17 ПОСЛЕДНИЕ СТЕНДЫ\ФОТО ТОС\фото конкурсы\image-0-02-05-ea4b53604998802cea5f490a5ea4b3f093c47aa7a7bb7279784a48f075402f21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521" y="1268760"/>
            <a:ext cx="3456384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5555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62136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Праздничные мероприятия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2" descr="C:\Users\User\Desktop\2017 ФЕТИСОВА\СТЕНДЫ ТОС\05.04.17 ПОСЛЕДНИЕ СТЕНДЫ\ФОТО ТОС\ОТБОР ФОТО\SAM_6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44" y="1772816"/>
            <a:ext cx="8716669" cy="452596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25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150"/>
            <a:ext cx="9906000" cy="69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:\ОТОБРАННЫЕ ФОТО\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944" y="1340768"/>
            <a:ext cx="5109017" cy="354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 descr="G:\ветеран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541" y="3501008"/>
            <a:ext cx="4953000" cy="302895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29555" y="332656"/>
            <a:ext cx="8543925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ПАРАД ПОБЕДЫ!       БЕССМЕРТНЫЙ ПОЛК!</a:t>
            </a:r>
          </a:p>
          <a:p>
            <a:pPr>
              <a:defRPr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ПОМНИМ!  ЧТИМ!   ГОРДИМСЯ!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26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Виктор\Desktop\Новая папка1111\image (1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610" y="1700809"/>
            <a:ext cx="7722858" cy="466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06050" y="-171400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0619" y="620689"/>
            <a:ext cx="8268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 Новороссийск - муниципальное образование в составе Краснодарского края, наделенное статусом городского округа.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Население -  327904 человек.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12078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78953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G:\кадеты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644" y="1052736"/>
            <a:ext cx="7787315" cy="5391218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06050" y="188640"/>
            <a:ext cx="8543925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Чтим память поколений!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27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7"/>
            <a:ext cx="8543925" cy="1055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общественности в мероприятиях , связанных с памятными датами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G:\иа3.jpg"/>
          <p:cNvPicPr>
            <a:picLocks noChangeAspect="1" noChangeArrowheads="1"/>
          </p:cNvPicPr>
          <p:nvPr/>
        </p:nvPicPr>
        <p:blipFill>
          <a:blip r:embed="rId3" cstate="print"/>
          <a:srcRect r="5020"/>
          <a:stretch>
            <a:fillRect/>
          </a:stretch>
        </p:blipFill>
        <p:spPr bwMode="auto">
          <a:xfrm>
            <a:off x="1496616" y="1484784"/>
            <a:ext cx="7434826" cy="48095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28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6633"/>
            <a:ext cx="978953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7"/>
            <a:ext cx="8543925" cy="983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Митинг, посвященный Дню России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 descr="G:\фл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644" y="1412776"/>
            <a:ext cx="7605295" cy="46509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29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906000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44624"/>
            <a:ext cx="8543925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Чествование  ветеранов войны и труда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G:\иа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904" y="836712"/>
            <a:ext cx="5306174" cy="3244929"/>
          </a:xfrm>
          <a:prstGeom prst="rect">
            <a:avLst/>
          </a:prstGeom>
          <a:noFill/>
        </p:spPr>
      </p:pic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4" cstate="print"/>
          <a:srcRect l="9905"/>
          <a:stretch>
            <a:fillRect/>
          </a:stretch>
        </p:blipFill>
        <p:spPr bwMode="auto">
          <a:xfrm>
            <a:off x="143253" y="3356993"/>
            <a:ext cx="5241795" cy="327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09" y="0"/>
            <a:ext cx="978953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1089595" y="2312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Координационный Совет в 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Южном внутригородском районе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C:\Users\User\Desktop\ФОТО 2\КС округ 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636" y="1340768"/>
            <a:ext cx="7449312" cy="45598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31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957" y="1412776"/>
            <a:ext cx="4993960" cy="30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1089595" y="11663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Чествование руководителей ТОС 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председателем городской Думы А.В.Шаталовым-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лет дому № 24 по ул. Героев Десантников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9" name="Picture 3" descr="C:\Users\User\Desktop\ФОТО 2\ФОТО ВСЕХ РАЙОНОВ ТОСы\30 лет дому № 24 по улице Героев Десантников\DSC_2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489" y="3356992"/>
            <a:ext cx="5058466" cy="30963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32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1089595" y="11663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Ветераны, общественность и администрация на митинге (Батарея Зубкова)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60" name="Picture 4" descr="D:\ЗАГРУЗКИ\DSC_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632" y="1412776"/>
            <a:ext cx="7401272" cy="49021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33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789537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3" name="Picture 3" descr="C:\Users\User\Desktop\ЛУЧШ. МУН. ПР\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992" y="2060848"/>
            <a:ext cx="4330172" cy="2659215"/>
          </a:xfrm>
          <a:prstGeom prst="rect">
            <a:avLst/>
          </a:prstGeom>
          <a:noFill/>
        </p:spPr>
      </p:pic>
      <p:pic>
        <p:nvPicPr>
          <p:cNvPr id="71684" name="Picture 4" descr="D:\2016 Фетисова\Александра\1 июня\фрунзе\20140601_104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543" y="2564904"/>
            <a:ext cx="3952439" cy="2736304"/>
          </a:xfrm>
          <a:prstGeom prst="rect">
            <a:avLst/>
          </a:prstGeom>
          <a:noFill/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369515" y="44725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Секретари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молодежь на спортивных площадках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34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789537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369515" y="44725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Работа с молодежью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35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7346" name="Picture 2" descr="D:\2016 Фетисова 2\ТОСЫ 2016 ГОД\ФОТО ТОС\ФОТО 2\ФОТО ВСЕХ РАЙОНОВ ТОСы\Антинарко 24.04.2014\DSC_9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1700808"/>
            <a:ext cx="3384376" cy="2244249"/>
          </a:xfrm>
          <a:prstGeom prst="rect">
            <a:avLst/>
          </a:prstGeom>
          <a:noFill/>
        </p:spPr>
      </p:pic>
      <p:pic>
        <p:nvPicPr>
          <p:cNvPr id="57347" name="Picture 3" descr="D:\2016 Фетисова 2\ТОСЫ 2016 ГОД\ФОТО ТОС\ФОТО 2\ФОТО ВСЕХ РАЙОНОВ ТОСы\День Комсосола\DSC_3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5008" y="1700808"/>
            <a:ext cx="3456384" cy="2291999"/>
          </a:xfrm>
          <a:prstGeom prst="rect">
            <a:avLst/>
          </a:prstGeom>
          <a:noFill/>
        </p:spPr>
      </p:pic>
      <p:pic>
        <p:nvPicPr>
          <p:cNvPr id="12" name="Содержимое 3" descr="DSC_099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864768" y="3501008"/>
            <a:ext cx="3192511" cy="24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150"/>
            <a:ext cx="9906000" cy="69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C:\Users\Novoros\Desktop\дкеь физкультурника\P109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960" y="2013374"/>
            <a:ext cx="5061128" cy="350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Novoros\Desktop\дкеь физкультурника\гайдук\IMG-20150809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12" y="4038297"/>
            <a:ext cx="3384376" cy="234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5"/>
          <p:cNvSpPr txBox="1">
            <a:spLocks/>
          </p:cNvSpPr>
          <p:nvPr/>
        </p:nvSpPr>
        <p:spPr>
          <a:xfrm>
            <a:off x="441523" y="30323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Координационные Советы впереди!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36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0418" name="Picture 2" descr="D:\2016 Фетисова 2\ТОСЫ 2016 ГОД\ФОТО ТОС\ФОТО 2\ФОТО ВСЕХ РАЙОНОВ ТОСы\Забег ко Дню Победы\DSC_0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12" y="1628800"/>
            <a:ext cx="3655323" cy="2423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555" y="0"/>
            <a:ext cx="9906000" cy="69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ОТОБРАННЫЕ ФОТО\Газифика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98" y="3573016"/>
            <a:ext cx="447098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Фото (93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5035" y="764704"/>
            <a:ext cx="4446494" cy="3162297"/>
          </a:xfrm>
          <a:prstGeom prst="rect">
            <a:avLst/>
          </a:prstGeom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442610" y="1422648"/>
            <a:ext cx="3900433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Среднемесячная номинальная заработная плата в расчете на одного работника по крупным и средним предприятиям за 2016 год - 38367 рублей.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77070" y="4149081"/>
            <a:ext cx="39004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Среднемесячная заработная плата в бюджетной сфере составила  27579,2 рублей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12078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906000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9" name="Picture 5" descr="C:\Users\User\Desktop\2017 ФЕТИСОВА\СТЕНДЫ ТОС\05.04.17 ПОСЛЕДНИЕ СТЕНДЫ\ФОТО ТОС\ОТБОР ФОТО\DSC_2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3356992"/>
            <a:ext cx="4122363" cy="2523344"/>
          </a:xfrm>
          <a:prstGeom prst="rect">
            <a:avLst/>
          </a:prstGeom>
          <a:noFill/>
        </p:spPr>
      </p:pic>
      <p:pic>
        <p:nvPicPr>
          <p:cNvPr id="77830" name="Picture 6" descr="C:\Users\User\Desktop\2017 ФЕТИСОВА\СТЕНДЫ ТОС\05.04.17 ПОСЛЕДНИЕ СТЕНДЫ\ФОТО ТОС\ОТБОР ФОТО\DSC_2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8904" y="1556792"/>
            <a:ext cx="5176105" cy="3168352"/>
          </a:xfrm>
          <a:prstGeom prst="rect">
            <a:avLst/>
          </a:prstGeom>
          <a:noFill/>
        </p:spPr>
      </p:pic>
      <p:sp>
        <p:nvSpPr>
          <p:cNvPr id="11" name="Заголовок 5"/>
          <p:cNvSpPr txBox="1">
            <a:spLocks/>
          </p:cNvSpPr>
          <p:nvPr/>
        </p:nvSpPr>
        <p:spPr>
          <a:xfrm>
            <a:off x="1089595" y="30323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Координационные Советы вместе с людьми с ограниченными возможностями здоровья!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37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40979" y="18415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1064568" y="548680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992560" y="62068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ФОРУМ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ТОС и Координационных Советов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39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7345" name="Picture 1" descr="C:\Users\User\Desktop\2017 ФЕТИСОВА\ФОРУМЫ ГОРОДОВ\ФОРУМ НОВОРОССИЙСК 01.07.17\Форум ТОС\DSC_4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132856"/>
            <a:ext cx="4518129" cy="2992527"/>
          </a:xfrm>
          <a:prstGeom prst="rect">
            <a:avLst/>
          </a:prstGeom>
          <a:noFill/>
        </p:spPr>
      </p:pic>
      <p:pic>
        <p:nvPicPr>
          <p:cNvPr id="57346" name="Picture 2" descr="C:\Users\User\Desktop\2017 ФЕТИСОВА\ФОРУМЫ ГОРОДОВ\ФОРУМ НОВОРОССИЙСК 01.07.17\Форум ТОС\DSC_4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992" y="2060848"/>
            <a:ext cx="467487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906000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6050" y="3571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4" name="Picture 4" descr="D:\ЗАГРУЗКИ\двор.jpg"/>
          <p:cNvPicPr>
            <a:picLocks noChangeAspect="1" noChangeArrowheads="1"/>
          </p:cNvPicPr>
          <p:nvPr/>
        </p:nvPicPr>
        <p:blipFill>
          <a:blip r:embed="rId3" cstate="print"/>
          <a:srcRect r="-44" b="12201"/>
          <a:stretch>
            <a:fillRect/>
          </a:stretch>
        </p:blipFill>
        <p:spPr bwMode="auto">
          <a:xfrm>
            <a:off x="235588" y="2060848"/>
            <a:ext cx="4598055" cy="2448272"/>
          </a:xfrm>
          <a:prstGeom prst="rect">
            <a:avLst/>
          </a:prstGeom>
          <a:noFill/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1089595" y="51926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Руками жителей улицы города становятся необычно привлекательным и красивыми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40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6321" name="Picture 1" descr="C:\Users\User\Desktop\2017 ФЕТИСОВА\КОНКУРСЫ\ЛУЧШ.МУН.ПР\ЛУЧШ. МУН. ПР\IMG_20151117_12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8984" y="3429000"/>
            <a:ext cx="4440944" cy="2498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754644" y="44624"/>
            <a:ext cx="7771446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57456" y="6309320"/>
            <a:ext cx="576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41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6498" name="Picture 2" descr="C:\Users\ТУ\Desktop\загрузка\MyCollages 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5401" y="1205492"/>
            <a:ext cx="8243945" cy="5152466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907044" y="197024"/>
            <a:ext cx="7771446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ПОСТРОИМ ПРОЦВЕТАЮЩУЮ КУБАНЬ И СИЛЬНУЮ РОССИЮ!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3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194471" y="1728192"/>
          <a:ext cx="9251108" cy="5445224"/>
        </p:xfrm>
        <a:graphic>
          <a:graphicData uri="http://schemas.openxmlformats.org/presentationml/2006/ole">
            <p:oleObj spid="_x0000_s32769" name="Документ" r:id="rId4" imgW="9774956" imgH="6979755" progId="Word.Document.12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08584" y="116632"/>
            <a:ext cx="85809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взаимодействия Координационных Советов с администрацией внутригородского района,  МКУ «Территориальное управление по взаимодействию администрации города с населением», администрацией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город Новороссийск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12078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6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793" name="Object 3"/>
          <p:cNvGraphicFramePr>
            <a:graphicFrameLocks noChangeAspect="1"/>
          </p:cNvGraphicFramePr>
          <p:nvPr/>
        </p:nvGraphicFramePr>
        <p:xfrm>
          <a:off x="1136576" y="709438"/>
          <a:ext cx="8640960" cy="6103938"/>
        </p:xfrm>
        <a:graphic>
          <a:graphicData uri="http://schemas.openxmlformats.org/presentationml/2006/ole">
            <p:oleObj spid="_x0000_s33793" name="Документ" r:id="rId4" imgW="10585096" imgH="7756242" progId="Word.Document.12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12640" y="44624"/>
            <a:ext cx="79208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12078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84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8624" y="620688"/>
            <a:ext cx="70567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Структура Клуба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12078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12840" y="1628800"/>
            <a:ext cx="29523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Координатор Клуба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(секретарь КС)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216696" y="2348880"/>
            <a:ext cx="1800200" cy="10081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352600" y="3501008"/>
            <a:ext cx="20882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5088" y="3501008"/>
            <a:ext cx="20882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Клуба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45088" y="4509120"/>
            <a:ext cx="20882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105128" y="4077072"/>
            <a:ext cx="0" cy="43204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584848" y="3645024"/>
            <a:ext cx="194421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584848" y="3861048"/>
            <a:ext cx="194421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712640" y="44624"/>
            <a:ext cx="69127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«Семейный Горсовет»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5457056" y="2348880"/>
            <a:ext cx="1800200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465168" y="4077072"/>
            <a:ext cx="0" cy="43204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897216" y="4077072"/>
            <a:ext cx="0" cy="43204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329264" y="4077072"/>
            <a:ext cx="0" cy="43204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Подзаголовок 2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84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8624" y="620688"/>
            <a:ext cx="70567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12077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4808" y="33265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Заседание Клуба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«Семейный Горсовет»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6" name="Picture 2" descr="C:\Users\User\Desktop\2017 ФЕТИСОВА\фото кс\DSC_3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20" y="2276872"/>
            <a:ext cx="4669353" cy="3096344"/>
          </a:xfrm>
          <a:prstGeom prst="rect">
            <a:avLst/>
          </a:prstGeom>
          <a:noFill/>
        </p:spPr>
      </p:pic>
      <p:pic>
        <p:nvPicPr>
          <p:cNvPr id="98307" name="Picture 3" descr="C:\Users\User\Desktop\2017 ФЕТИСОВА\ФОТО ТОС\ФОТО 2\ФОТО ВСЕХ РАЙОНОВ ТОСы\Координационные советы\КС в округе № 15\DSC_3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040" y="1412776"/>
            <a:ext cx="4452174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Подзаголовок 2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84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8624" y="620688"/>
            <a:ext cx="70567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12077" y="6341258"/>
            <a:ext cx="314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ru-RU" sz="2000" b="1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4808" y="33265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Обсуждение проектов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«Семейный Горсовет»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C:\Users\User\Desktop\2017 ФЕТИСОВА\ФОТО ТОС\ФОТО 2\ФОТО ВСЕХ РАЙОНОВ ТОСы\Координационные советы\КС в округе № 15-2\DSC_3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772816"/>
            <a:ext cx="4632630" cy="3071992"/>
          </a:xfrm>
          <a:prstGeom prst="rect">
            <a:avLst/>
          </a:prstGeom>
          <a:noFill/>
        </p:spPr>
      </p:pic>
      <p:pic>
        <p:nvPicPr>
          <p:cNvPr id="99331" name="Picture 3" descr="C:\Users\User\Desktop\2017 ФЕТИСОВА\ФОТО ТОС\ФОТО 2\ФОТО ВСЕХ РАЙОНОВ ТОСы\Координационные советы\КС в округе № 15-2\DSC_4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5008" y="2636912"/>
            <a:ext cx="4446256" cy="2948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9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386</Words>
  <Application>Microsoft Office PowerPoint</Application>
  <PresentationFormat>Лист A4 (210x297 мм)</PresentationFormat>
  <Paragraphs>123</Paragraphs>
  <Slides>43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Документ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ПОБЕДИТЕЛЬ смотра-конкурса среди Координационных Советов городских округов –  Совет округа №14 Восточного внутригородского района председатель – Н. С. Костюченко, депутат городской Думы С. Е. Санников</vt:lpstr>
      <vt:lpstr>ПОБЕДИТЕЛЬ  смотра-конкурса среди Координационных Советов сельских  округов -ТОС №55   п. Владимировка Гайдукского сельского округа Новороссийского внутригородского района, председатель З.И. Давыдова.</vt:lpstr>
      <vt:lpstr>ПОБЕДИТЕЛЬ  смотра-конкурса среди Координационных Советов свыше одной тысячи жителей ТОС №104 Южного района, председатель – Е.А. Сотникова</vt:lpstr>
      <vt:lpstr>ПОБЕДИТЕЛЬ            смотра-конкурса среди  Координационных Советов населенных пунктов    Совет - с. Натухаевская, председатель Совета Т.Н. </vt:lpstr>
      <vt:lpstr>ПОБЕДИТЕЛЬ  смотра-конкурса среди Координационных Советов в номинации №За лучшую организацию культурно-массовой, досуговой и социальной работы» председатель ТОС№ 8 Восточного внутригородского  района – С.Т. Бордюг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Кохан Н.А.</dc:creator>
  <cp:lastModifiedBy>асер</cp:lastModifiedBy>
  <cp:revision>346</cp:revision>
  <dcterms:created xsi:type="dcterms:W3CDTF">2016-03-10T06:03:01Z</dcterms:created>
  <dcterms:modified xsi:type="dcterms:W3CDTF">2017-09-18T13:58:52Z</dcterms:modified>
</cp:coreProperties>
</file>